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10080625"/>
  <p:notesSz cx="6797675" cy="9926638"/>
  <p:defaultTextStyle>
    <a:defPPr>
      <a:defRPr lang="it-IT"/>
    </a:defPPr>
    <a:lvl1pPr marL="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9373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8746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8119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7492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6865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6238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5611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4984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7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90" y="48"/>
      </p:cViewPr>
      <p:guideLst>
        <p:guide orient="horz" pos="3175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40068" y="3131530"/>
            <a:ext cx="6120765" cy="216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80135" y="5712354"/>
            <a:ext cx="504063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220652" y="403694"/>
            <a:ext cx="1620203" cy="860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60045" y="403694"/>
            <a:ext cx="4740593" cy="860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8822" y="6477735"/>
            <a:ext cx="6120765" cy="2002124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68822" y="4272600"/>
            <a:ext cx="6120765" cy="220513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7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4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1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9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6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3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61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8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60045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60457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6" y="2256474"/>
            <a:ext cx="318164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0046" y="3196864"/>
            <a:ext cx="318164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657958" y="2256474"/>
            <a:ext cx="318289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657958" y="3196864"/>
            <a:ext cx="318289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0045" y="401359"/>
            <a:ext cx="2369047" cy="170810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15352" y="401359"/>
            <a:ext cx="4025504" cy="860353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60045" y="2109465"/>
            <a:ext cx="2369047" cy="6895429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11427" y="7056438"/>
            <a:ext cx="4320540" cy="8330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411427" y="900722"/>
            <a:ext cx="4320540" cy="6048375"/>
          </a:xfrm>
        </p:spPr>
        <p:txBody>
          <a:bodyPr/>
          <a:lstStyle>
            <a:lvl1pPr marL="0" indent="0">
              <a:buNone/>
              <a:defRPr sz="3500"/>
            </a:lvl1pPr>
            <a:lvl2pPr marL="493730" indent="0">
              <a:buNone/>
              <a:defRPr sz="3000"/>
            </a:lvl2pPr>
            <a:lvl3pPr marL="987461" indent="0">
              <a:buNone/>
              <a:defRPr sz="2600"/>
            </a:lvl3pPr>
            <a:lvl4pPr marL="1481191" indent="0">
              <a:buNone/>
              <a:defRPr sz="2200"/>
            </a:lvl4pPr>
            <a:lvl5pPr marL="1974921" indent="0">
              <a:buNone/>
              <a:defRPr sz="2200"/>
            </a:lvl5pPr>
            <a:lvl6pPr marL="2468651" indent="0">
              <a:buNone/>
              <a:defRPr sz="2200"/>
            </a:lvl6pPr>
            <a:lvl7pPr marL="2962382" indent="0">
              <a:buNone/>
              <a:defRPr sz="2200"/>
            </a:lvl7pPr>
            <a:lvl8pPr marL="3456112" indent="0">
              <a:buNone/>
              <a:defRPr sz="2200"/>
            </a:lvl8pPr>
            <a:lvl9pPr marL="3949842" indent="0">
              <a:buNone/>
              <a:defRPr sz="22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11427" y="7889491"/>
            <a:ext cx="4320540" cy="1183072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  <a:prstGeom prst="rect">
            <a:avLst/>
          </a:prstGeom>
        </p:spPr>
        <p:txBody>
          <a:bodyPr vert="horz" lIns="98746" tIns="49373" rIns="98746" bIns="49373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5" y="2352148"/>
            <a:ext cx="6480810" cy="665274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600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49C5B-BEB7-410C-ABA0-59FA1FD4ED3E}" type="datetimeFigureOut">
              <a:rPr lang="it-IT" smtClean="0"/>
              <a:pPr/>
              <a:t>12/12/2018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460308" y="9343247"/>
            <a:ext cx="2280285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1606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7461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98" indent="-370298" algn="l" defTabSz="987461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312" indent="-308581" algn="l" defTabSz="98746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326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8056" indent="-246865" algn="l" defTabSz="98746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786" indent="-246865" algn="l" defTabSz="98746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51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4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97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0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73680" y="277283"/>
            <a:ext cx="3493770" cy="2868427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4" name="Immagine 3" descr="Nuova immagine (1)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898" y="674203"/>
            <a:ext cx="3001838" cy="1651138"/>
          </a:xfrm>
          <a:prstGeom prst="rect">
            <a:avLst/>
          </a:prstGeom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 rot="1795551">
            <a:off x="1527940" y="2630739"/>
            <a:ext cx="2721902" cy="1587676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163890" y="2579414"/>
            <a:ext cx="4687721" cy="100806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2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3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746" tIns="49373" rIns="98746" bIns="49373"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2572040" y="2592040"/>
            <a:ext cx="3908578" cy="899929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600" b="1" spc="5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ADDETTO ALLE VENDITE </a:t>
            </a:r>
          </a:p>
          <a:p>
            <a:pPr algn="ctr"/>
            <a:r>
              <a:rPr lang="it-IT" sz="2600" b="1" spc="5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SETTORE NO FOOD</a:t>
            </a:r>
            <a:endParaRPr lang="it-IT" sz="2600" b="1" spc="5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660179" y="3816176"/>
            <a:ext cx="3805600" cy="684486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SEI DISOCCUPATO? FAI CENTRO!</a:t>
            </a:r>
          </a:p>
          <a:p>
            <a:pPr algn="ctr"/>
            <a:r>
              <a:rPr lang="it-IT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INVESTI NEL </a:t>
            </a:r>
            <a:r>
              <a:rPr lang="it-IT" b="1" spc="54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SAPERE  ESPERTO</a:t>
            </a:r>
            <a:endParaRPr lang="it-IT" b="1" spc="54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32098" y="4464248"/>
            <a:ext cx="6480720" cy="792208"/>
          </a:xfrm>
          <a:prstGeom prst="rect">
            <a:avLst/>
          </a:prstGeom>
          <a:noFill/>
        </p:spPr>
        <p:txBody>
          <a:bodyPr wrap="square" lIns="98746" tIns="49373" rIns="98746" bIns="49373" rtlCol="0">
            <a:spAutoFit/>
          </a:bodyPr>
          <a:lstStyle/>
          <a:p>
            <a:r>
              <a:rPr lang="it-IT" sz="1500" b="1" dirty="0">
                <a:latin typeface="Arial Narrow" pitchFamily="34" charset="0"/>
              </a:rPr>
              <a:t>Conoscere e approfondire </a:t>
            </a:r>
            <a:r>
              <a:rPr lang="it-IT" sz="1500" b="1" dirty="0" smtClean="0">
                <a:latin typeface="Arial Narrow" pitchFamily="34" charset="0"/>
              </a:rPr>
              <a:t>le nuove tecniche della comunicazione e del linguaggio delle vendite è indispensabile </a:t>
            </a:r>
            <a:r>
              <a:rPr lang="it-IT" sz="1500" b="1" dirty="0">
                <a:latin typeface="Arial Narrow" pitchFamily="34" charset="0"/>
              </a:rPr>
              <a:t>per trovare un </a:t>
            </a:r>
            <a:r>
              <a:rPr lang="it-IT" sz="1500" b="1" dirty="0" smtClean="0">
                <a:latin typeface="Arial Narrow" pitchFamily="34" charset="0"/>
              </a:rPr>
              <a:t>impiego nel settore del commercio, </a:t>
            </a:r>
            <a:r>
              <a:rPr lang="it-IT" sz="1500" b="1" dirty="0">
                <a:latin typeface="Arial Narrow" pitchFamily="34" charset="0"/>
              </a:rPr>
              <a:t>ma </a:t>
            </a:r>
            <a:r>
              <a:rPr lang="it-IT" sz="1500" b="1" dirty="0" smtClean="0">
                <a:latin typeface="Arial Narrow" pitchFamily="34" charset="0"/>
              </a:rPr>
              <a:t>anche per affiancare la produzione e i servizi nella fidelizzazione del cliente.</a:t>
            </a:r>
            <a:endParaRPr lang="it-IT" sz="1500" b="1" dirty="0">
              <a:latin typeface="Arial Narrow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54321" y="5256336"/>
            <a:ext cx="6269993" cy="4931802"/>
          </a:xfrm>
          <a:prstGeom prst="rect">
            <a:avLst/>
          </a:prstGeom>
          <a:noFill/>
        </p:spPr>
        <p:txBody>
          <a:bodyPr wrap="none" lIns="98746" tIns="49373" rIns="98746" bIns="49373" rtlCol="0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Narrow" pitchFamily="34" charset="0"/>
              </a:rPr>
              <a:t>ISCRIVITI AL CORSO entro </a:t>
            </a:r>
            <a:r>
              <a:rPr lang="it-IT" sz="2000" b="1" dirty="0" smtClean="0">
                <a:solidFill>
                  <a:srgbClr val="C00000"/>
                </a:solidFill>
                <a:latin typeface="Arial Narrow" pitchFamily="34" charset="0"/>
              </a:rPr>
              <a:t>il 14 febbraio 2019!</a:t>
            </a:r>
            <a:endParaRPr lang="it-IT" sz="2000" b="1" dirty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Il corso si svolge a Trento, nella sede dell’UPT, in </a:t>
            </a:r>
            <a:r>
              <a:rPr lang="it-IT" sz="1500" b="1" dirty="0" smtClean="0">
                <a:latin typeface="Arial Narrow" pitchFamily="34" charset="0"/>
              </a:rPr>
              <a:t>Passaggio Peterlongo 8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Durata dal </a:t>
            </a:r>
            <a:r>
              <a:rPr lang="it-IT" sz="1500" b="1" dirty="0" smtClean="0">
                <a:latin typeface="Arial Narrow" pitchFamily="34" charset="0"/>
              </a:rPr>
              <a:t> 19 febbraio al  30 aprile 2019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 smtClean="0">
                <a:latin typeface="Arial Narrow" pitchFamily="34" charset="0"/>
              </a:rPr>
              <a:t>160 </a:t>
            </a:r>
            <a:r>
              <a:rPr lang="it-IT" sz="1500" b="1" dirty="0">
                <a:latin typeface="Arial Narrow" pitchFamily="34" charset="0"/>
              </a:rPr>
              <a:t>ORE </a:t>
            </a:r>
            <a:r>
              <a:rPr lang="it-IT" sz="1500" b="1" dirty="0" smtClean="0">
                <a:latin typeface="Arial Narrow" pitchFamily="34" charset="0"/>
              </a:rPr>
              <a:t>DI LAVORO IN TEAM , VETRINISTICA E TANTO ALTRO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3</a:t>
            </a:r>
            <a:r>
              <a:rPr lang="it-IT" sz="1500" b="1" dirty="0" smtClean="0">
                <a:latin typeface="Arial Narrow" pitchFamily="34" charset="0"/>
              </a:rPr>
              <a:t>0 </a:t>
            </a:r>
            <a:r>
              <a:rPr lang="it-IT" sz="1500" b="1" dirty="0">
                <a:latin typeface="Arial Narrow" pitchFamily="34" charset="0"/>
              </a:rPr>
              <a:t>ORE </a:t>
            </a:r>
            <a:r>
              <a:rPr lang="it-IT" sz="1500" b="1" dirty="0" err="1">
                <a:latin typeface="Arial Narrow" pitchFamily="34" charset="0"/>
              </a:rPr>
              <a:t>DI</a:t>
            </a:r>
            <a:r>
              <a:rPr lang="it-IT" sz="1500" b="1" dirty="0">
                <a:latin typeface="Arial Narrow" pitchFamily="34" charset="0"/>
              </a:rPr>
              <a:t> TIROCINIO IN AZIENDA </a:t>
            </a:r>
            <a:r>
              <a:rPr lang="it-IT" sz="1500" b="1" dirty="0" smtClean="0">
                <a:solidFill>
                  <a:srgbClr val="FF0000"/>
                </a:solidFill>
                <a:latin typeface="Arial Narrow" pitchFamily="34" charset="0"/>
              </a:rPr>
              <a:t>con </a:t>
            </a:r>
            <a:r>
              <a:rPr lang="it-IT" sz="1500" b="1" dirty="0">
                <a:solidFill>
                  <a:srgbClr val="FF0000"/>
                </a:solidFill>
                <a:latin typeface="Arial Narrow" pitchFamily="34" charset="0"/>
              </a:rPr>
              <a:t>riconoscimento </a:t>
            </a:r>
            <a:r>
              <a:rPr lang="it-IT" sz="1500" b="1" dirty="0">
                <a:latin typeface="Arial Narrow" pitchFamily="34" charset="0"/>
              </a:rPr>
              <a:t>di 70 euro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BUONO PASTO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CORSO </a:t>
            </a:r>
            <a:r>
              <a:rPr lang="it-IT" sz="1500" b="1" dirty="0" smtClean="0">
                <a:latin typeface="Arial Narrow" pitchFamily="34" charset="0"/>
              </a:rPr>
              <a:t>CON VOUCHER</a:t>
            </a:r>
            <a:endParaRPr lang="it-IT" sz="1500" b="1" dirty="0">
              <a:latin typeface="Arial Narrow" pitchFamily="34" charset="0"/>
            </a:endParaRPr>
          </a:p>
          <a:p>
            <a:r>
              <a:rPr lang="it-IT" sz="1500" dirty="0">
                <a:latin typeface="Arial Narrow" pitchFamily="34" charset="0"/>
              </a:rPr>
              <a:t>oppure in regime privato a </a:t>
            </a:r>
            <a:r>
              <a:rPr lang="it-IT" sz="1500" dirty="0" smtClean="0">
                <a:latin typeface="Arial Narrow" pitchFamily="34" charset="0"/>
              </a:rPr>
              <a:t> 2.000 </a:t>
            </a:r>
            <a:r>
              <a:rPr lang="it-IT" sz="1500" dirty="0">
                <a:latin typeface="Arial Narrow" pitchFamily="34" charset="0"/>
              </a:rPr>
              <a:t>EURO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TROVERAI DOCENTI QUALIFICATI E UN CONTESTO CHE TI AFFIANCHERA’ </a:t>
            </a: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NELLA VALORIZZAZIONE DELL’ESPERIENZA </a:t>
            </a:r>
            <a:r>
              <a:rPr lang="it-IT" sz="1500" b="1" dirty="0" err="1">
                <a:solidFill>
                  <a:srgbClr val="C00000"/>
                </a:solidFill>
                <a:latin typeface="Arial Narrow" pitchFamily="34" charset="0"/>
              </a:rPr>
              <a:t>DI</a:t>
            </a:r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 TIROCINIO AZIENDALE</a:t>
            </a:r>
            <a:r>
              <a:rPr lang="it-IT" sz="1400" b="1" dirty="0">
                <a:solidFill>
                  <a:srgbClr val="C00000"/>
                </a:solidFill>
                <a:latin typeface="Arial Narrow" pitchFamily="34" charset="0"/>
              </a:rPr>
              <a:t>.</a:t>
            </a:r>
          </a:p>
          <a:p>
            <a:endParaRPr lang="it-IT" sz="800" b="1" dirty="0">
              <a:solidFill>
                <a:srgbClr val="C00000"/>
              </a:solidFill>
              <a:latin typeface="Arial Narrow" pitchFamily="34" charset="0"/>
            </a:endParaRPr>
          </a:p>
          <a:p>
            <a:r>
              <a:rPr lang="it-IT" sz="1500" b="1" dirty="0">
                <a:latin typeface="Arial Narrow" pitchFamily="34" charset="0"/>
              </a:rPr>
              <a:t>CONTENUTI:</a:t>
            </a:r>
          </a:p>
          <a:p>
            <a:r>
              <a:rPr lang="it-IT" sz="1500" dirty="0" smtClean="0">
                <a:latin typeface="Arial Narrow" pitchFamily="34" charset="0"/>
              </a:rPr>
              <a:t>la gestione della vendita, le tecniche di </a:t>
            </a:r>
            <a:r>
              <a:rPr lang="it-IT" sz="1500" dirty="0" err="1" smtClean="0">
                <a:latin typeface="Arial Narrow" pitchFamily="34" charset="0"/>
              </a:rPr>
              <a:t>visual</a:t>
            </a:r>
            <a:r>
              <a:rPr lang="it-IT" sz="1500" dirty="0" smtClean="0">
                <a:latin typeface="Arial Narrow" pitchFamily="34" charset="0"/>
              </a:rPr>
              <a:t>,  il marketing nel commercio,  gli </a:t>
            </a:r>
            <a:r>
              <a:rPr lang="it-IT" sz="1500" dirty="0" err="1" smtClean="0">
                <a:latin typeface="Arial Narrow" pitchFamily="34" charset="0"/>
              </a:rPr>
              <a:t>eventi…</a:t>
            </a:r>
            <a:endParaRPr lang="it-IT" sz="1500" dirty="0">
              <a:latin typeface="Arial Narrow" pitchFamily="34" charset="0"/>
            </a:endParaRPr>
          </a:p>
          <a:p>
            <a:endParaRPr lang="it-IT" sz="1500" dirty="0">
              <a:solidFill>
                <a:srgbClr val="C00000"/>
              </a:solidFill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781276" y="8664519"/>
            <a:ext cx="24753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>
                <a:solidFill>
                  <a:srgbClr val="0070C0"/>
                </a:solidFill>
                <a:latin typeface="Arial Narrow" pitchFamily="34" charset="0"/>
              </a:rPr>
              <a:t>PER ISCRIZIONI: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Segreteria Formazione Continua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Via Prati 22  - Trento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Tel. 0461 260323 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E  mail: segreteria.formazione@cfp-upt.it</a:t>
            </a:r>
          </a:p>
          <a:p>
            <a:endParaRPr lang="it-IT" sz="1200" dirty="0">
              <a:latin typeface="Arial Narrow" pitchFamily="34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464546" y="575816"/>
            <a:ext cx="1972014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latin typeface="Arial Narrow" pitchFamily="34" charset="0"/>
              </a:rPr>
              <a:t>FORMAZIONE XTE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CORSI </a:t>
            </a:r>
            <a:r>
              <a:rPr lang="it-IT" sz="1400" dirty="0" err="1" smtClean="0">
                <a:latin typeface="Arial Narrow" pitchFamily="34" charset="0"/>
              </a:rPr>
              <a:t>DI</a:t>
            </a:r>
            <a:r>
              <a:rPr lang="it-IT" sz="1400" dirty="0" smtClean="0">
                <a:latin typeface="Arial Narrow" pitchFamily="34" charset="0"/>
              </a:rPr>
              <a:t> FORMAZIONE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PER DISOCCUPATI</a:t>
            </a:r>
            <a:endParaRPr lang="it-IT" sz="1400" dirty="0">
              <a:latin typeface="Arial Narrow" pitchFamily="34" charset="0"/>
            </a:endParaRPr>
          </a:p>
        </p:txBody>
      </p:sp>
      <p:pic>
        <p:nvPicPr>
          <p:cNvPr id="15" name="Picture 2" descr="Risultati immagini per occhiali"/>
          <p:cNvPicPr>
            <a:picLocks noChangeAspect="1" noChangeArrowheads="1"/>
          </p:cNvPicPr>
          <p:nvPr/>
        </p:nvPicPr>
        <p:blipFill>
          <a:blip r:embed="rId3" cstate="print"/>
          <a:srcRect t="22222" b="11111"/>
          <a:stretch>
            <a:fillRect/>
          </a:stretch>
        </p:blipFill>
        <p:spPr bwMode="auto">
          <a:xfrm>
            <a:off x="4536554" y="1439912"/>
            <a:ext cx="1944216" cy="860962"/>
          </a:xfrm>
          <a:prstGeom prst="rect">
            <a:avLst/>
          </a:prstGeom>
          <a:noFill/>
        </p:spPr>
      </p:pic>
      <p:pic>
        <p:nvPicPr>
          <p:cNvPr id="2" name="Picture 2" descr="Risultati immagini per profum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0570" y="6552480"/>
            <a:ext cx="1944216" cy="792088"/>
          </a:xfrm>
          <a:prstGeom prst="rect">
            <a:avLst/>
          </a:prstGeom>
          <a:noFill/>
        </p:spPr>
      </p:pic>
      <p:pic>
        <p:nvPicPr>
          <p:cNvPr id="17" name="Picture 4" descr="Immagine correlata"/>
          <p:cNvPicPr>
            <a:picLocks noChangeAspect="1" noChangeArrowheads="1"/>
          </p:cNvPicPr>
          <p:nvPr/>
        </p:nvPicPr>
        <p:blipFill>
          <a:blip r:embed="rId5" cstate="print"/>
          <a:srcRect l="14139" r="5739" b="5739"/>
          <a:stretch>
            <a:fillRect/>
          </a:stretch>
        </p:blipFill>
        <p:spPr bwMode="auto">
          <a:xfrm>
            <a:off x="432098" y="3168104"/>
            <a:ext cx="1152128" cy="1355445"/>
          </a:xfrm>
          <a:prstGeom prst="rect">
            <a:avLst/>
          </a:prstGeom>
          <a:noFill/>
        </p:spPr>
      </p:pic>
      <p:pic>
        <p:nvPicPr>
          <p:cNvPr id="18" name="Picture 6" descr="ConteverÂ® Modo Quarzo Dell'acciaio Inossidabile Analogica Orologio da Polso per L'uomo - Nero"/>
          <p:cNvPicPr>
            <a:picLocks noChangeAspect="1" noChangeArrowheads="1"/>
          </p:cNvPicPr>
          <p:nvPr/>
        </p:nvPicPr>
        <p:blipFill>
          <a:blip r:embed="rId6" cstate="print"/>
          <a:srcRect l="21724" t="5793" r="24691" b="4415"/>
          <a:stretch>
            <a:fillRect/>
          </a:stretch>
        </p:blipFill>
        <p:spPr bwMode="auto">
          <a:xfrm rot="1222655">
            <a:off x="6045349" y="8613379"/>
            <a:ext cx="816478" cy="1368152"/>
          </a:xfrm>
          <a:prstGeom prst="rect">
            <a:avLst/>
          </a:prstGeom>
          <a:noFill/>
        </p:spPr>
      </p:pic>
      <p:pic>
        <p:nvPicPr>
          <p:cNvPr id="19" name="Picture 8" descr="Risultati immagini per servizio piatti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4106" y="8640712"/>
            <a:ext cx="1889380" cy="10713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183</Words>
  <Application>Microsoft Office PowerPoint</Application>
  <PresentationFormat>Personalizzato</PresentationFormat>
  <Paragraphs>33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Wingdings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claudia.mammani</dc:creator>
  <cp:lastModifiedBy>Cecilia Lucianer</cp:lastModifiedBy>
  <cp:revision>20</cp:revision>
  <dcterms:created xsi:type="dcterms:W3CDTF">2018-10-05T08:30:22Z</dcterms:created>
  <dcterms:modified xsi:type="dcterms:W3CDTF">2018-12-12T14:23:12Z</dcterms:modified>
</cp:coreProperties>
</file>